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0"/>
  </p:notesMasterIdLst>
  <p:handoutMasterIdLst>
    <p:handoutMasterId r:id="rId11"/>
  </p:handoutMasterIdLst>
  <p:sldIdLst>
    <p:sldId id="256" r:id="rId2"/>
    <p:sldId id="260" r:id="rId3"/>
    <p:sldId id="257" r:id="rId4"/>
    <p:sldId id="270" r:id="rId5"/>
    <p:sldId id="267" r:id="rId6"/>
    <p:sldId id="269"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ne" initials="C" lastIdx="1" clrIdx="0">
    <p:extLst>
      <p:ext uri="{19B8F6BF-5375-455C-9EA6-DF929625EA0E}">
        <p15:presenceInfo xmlns:p15="http://schemas.microsoft.com/office/powerpoint/2012/main" userId="Charl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4/21/2021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4/21/2021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4/21/2021</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4/21/2021</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4/21/2021</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4/21/2021</a:t>
            </a:fld>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4/21/2021</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4/21/2021</a:t>
            </a:fld>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4/21/2021</a:t>
            </a:fld>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4/21/2021</a:t>
            </a:fld>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4/21/2021</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4/21/2021</a:t>
            </a:fld>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4/21/2021</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cluboceanvillas1.org/?page_id=1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cluboceanvillas1.org/?page_id=1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luboceanvillas1.org/?page_id=10"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205" y="1070921"/>
            <a:ext cx="5759911" cy="2778821"/>
          </a:xfrm>
        </p:spPr>
        <p:txBody>
          <a:bodyPr/>
          <a:lstStyle/>
          <a:p>
            <a:r>
              <a:rPr lang="en-US" sz="4800" dirty="0"/>
              <a:t>Club Ocean Villas I By-Laws:</a:t>
            </a:r>
            <a:br>
              <a:rPr lang="en-US" sz="4800" dirty="0"/>
            </a:br>
            <a:r>
              <a:rPr lang="en-US" sz="4800" dirty="0"/>
              <a:t>Frequently Asked Questions </a:t>
            </a:r>
          </a:p>
        </p:txBody>
      </p:sp>
      <p:sp>
        <p:nvSpPr>
          <p:cNvPr id="3" name="Subtitle 2"/>
          <p:cNvSpPr>
            <a:spLocks noGrp="1"/>
          </p:cNvSpPr>
          <p:nvPr>
            <p:ph type="subTitle" idx="1"/>
          </p:nvPr>
        </p:nvSpPr>
        <p:spPr>
          <a:xfrm>
            <a:off x="6791826" y="4065734"/>
            <a:ext cx="4366668" cy="705852"/>
          </a:xfrm>
        </p:spPr>
        <p:txBody>
          <a:bodyPr>
            <a:normAutofit fontScale="92500" lnSpcReduction="20000"/>
          </a:bodyPr>
          <a:lstStyle/>
          <a:p>
            <a:r>
              <a:rPr lang="en-US" sz="2800" dirty="0"/>
              <a:t>Our community, our homes, our rules </a:t>
            </a:r>
          </a:p>
          <a:p>
            <a:pPr algn="l"/>
            <a:endParaRPr lang="en-US" sz="2800" dirty="0"/>
          </a:p>
          <a:p>
            <a:endParaRPr lang="en-US" sz="2800" dirty="0"/>
          </a:p>
          <a:p>
            <a:endParaRPr lang="en-US" sz="2800" dirty="0"/>
          </a:p>
          <a:p>
            <a:endParaRPr lang="en-US" dirty="0"/>
          </a:p>
          <a:p>
            <a:endParaRPr lang="en-US" dirty="0"/>
          </a:p>
        </p:txBody>
      </p:sp>
      <p:sp>
        <p:nvSpPr>
          <p:cNvPr id="4" name="TextBox 3">
            <a:extLst>
              <a:ext uri="{FF2B5EF4-FFF2-40B4-BE49-F238E27FC236}">
                <a16:creationId xmlns:a16="http://schemas.microsoft.com/office/drawing/2014/main" xmlns="" id="{9AD127F0-2DD1-450D-8CB1-8324A810D024}"/>
              </a:ext>
            </a:extLst>
          </p:cNvPr>
          <p:cNvSpPr txBox="1"/>
          <p:nvPr/>
        </p:nvSpPr>
        <p:spPr>
          <a:xfrm flipH="1">
            <a:off x="1065799" y="5787079"/>
            <a:ext cx="10058812" cy="923330"/>
          </a:xfrm>
          <a:prstGeom prst="rect">
            <a:avLst/>
          </a:prstGeom>
          <a:noFill/>
        </p:spPr>
        <p:txBody>
          <a:bodyPr wrap="square" rtlCol="0">
            <a:spAutoFit/>
          </a:bodyPr>
          <a:lstStyle/>
          <a:p>
            <a:pPr algn="ctr"/>
            <a:r>
              <a:rPr lang="en-US" b="1" dirty="0">
                <a:solidFill>
                  <a:schemeClr val="accent2">
                    <a:lumMod val="50000"/>
                  </a:schemeClr>
                </a:solidFill>
              </a:rPr>
              <a:t>Please refer to COV I By Laws – </a:t>
            </a:r>
            <a:r>
              <a:rPr lang="en-US" b="1" dirty="0">
                <a:solidFill>
                  <a:schemeClr val="accent2">
                    <a:lumMod val="50000"/>
                  </a:schemeClr>
                </a:solidFill>
                <a:hlinkClick r:id="rId2"/>
              </a:rPr>
              <a:t>CLUBOCEANVILLAS1.ORG</a:t>
            </a:r>
            <a:endParaRPr lang="en-US" b="1" dirty="0">
              <a:solidFill>
                <a:schemeClr val="accent2">
                  <a:lumMod val="50000"/>
                </a:schemeClr>
              </a:solidFill>
            </a:endParaRPr>
          </a:p>
          <a:p>
            <a:pPr algn="ctr"/>
            <a:r>
              <a:rPr lang="en-US" b="1" dirty="0">
                <a:solidFill>
                  <a:schemeClr val="accent2">
                    <a:lumMod val="50000"/>
                  </a:schemeClr>
                </a:solidFill>
              </a:rPr>
              <a:t>Disclaimer: Material contained herein is based on COVI By-Laws </a:t>
            </a:r>
          </a:p>
          <a:p>
            <a:pPr algn="ctr"/>
            <a:r>
              <a:rPr lang="en-US" b="1" dirty="0">
                <a:solidFill>
                  <a:schemeClr val="accent2">
                    <a:lumMod val="50000"/>
                  </a:schemeClr>
                </a:solidFill>
              </a:rPr>
              <a:t>in Effect as of April 2021</a:t>
            </a:r>
          </a:p>
        </p:txBody>
      </p:sp>
      <p:pic>
        <p:nvPicPr>
          <p:cNvPr id="6" name="Picture 5" descr="A picture containing text, tree, outdoor, sign&#10;&#10;Description automatically generated">
            <a:extLst>
              <a:ext uri="{FF2B5EF4-FFF2-40B4-BE49-F238E27FC236}">
                <a16:creationId xmlns:a16="http://schemas.microsoft.com/office/drawing/2014/main" xmlns="" id="{CFC42028-5FE7-4EF2-9FED-1CDE2D0BB624}"/>
              </a:ext>
            </a:extLst>
          </p:cNvPr>
          <p:cNvPicPr>
            <a:picLocks noChangeAspect="1"/>
          </p:cNvPicPr>
          <p:nvPr/>
        </p:nvPicPr>
        <p:blipFill rotWithShape="1">
          <a:blip r:embed="rId3"/>
          <a:srcRect l="28948" t="3275" r="10877" b="23976"/>
          <a:stretch/>
        </p:blipFill>
        <p:spPr>
          <a:xfrm>
            <a:off x="592763" y="502003"/>
            <a:ext cx="5502442" cy="4989096"/>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39483"/>
            <a:ext cx="9509759" cy="1232117"/>
          </a:xfrm>
        </p:spPr>
        <p:txBody>
          <a:bodyPr>
            <a:noAutofit/>
          </a:bodyPr>
          <a:lstStyle/>
          <a:p>
            <a:pPr algn="ct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kumimoji="0" lang="en-US" sz="2400" b="1" i="0" u="none" strike="noStrike" kern="1200" cap="none" spc="0" normalizeH="0" baseline="0" noProof="0" dirty="0">
                <a:ln>
                  <a:noFill/>
                </a:ln>
                <a:solidFill>
                  <a:srgbClr val="3691AA">
                    <a:lumMod val="50000"/>
                  </a:srgbClr>
                </a:solidFill>
                <a:effectLst/>
                <a:uLnTx/>
                <a:uFillTx/>
                <a:ea typeface="+mj-ea"/>
                <a:cs typeface="+mj-cs"/>
              </a:rPr>
              <a:t>Get to know your Board members &amp; Officers</a:t>
            </a:r>
            <a:br>
              <a:rPr kumimoji="0" lang="en-US" sz="2400" b="1" i="0" u="none" strike="noStrike" kern="1200" cap="none" spc="0" normalizeH="0" baseline="0" noProof="0" dirty="0">
                <a:ln>
                  <a:noFill/>
                </a:ln>
                <a:solidFill>
                  <a:srgbClr val="3691AA">
                    <a:lumMod val="50000"/>
                  </a:srgbClr>
                </a:solidFill>
                <a:effectLst/>
                <a:uLnTx/>
                <a:uFillTx/>
                <a:ea typeface="+mj-ea"/>
                <a:cs typeface="+mj-cs"/>
              </a:rPr>
            </a:br>
            <a:r>
              <a:rPr kumimoji="0" lang="en-US" sz="1800" i="1" u="none" strike="noStrike" kern="1200" cap="none" spc="0" normalizeH="0" baseline="0" noProof="0" dirty="0">
                <a:ln>
                  <a:noFill/>
                </a:ln>
                <a:solidFill>
                  <a:srgbClr val="3691AA">
                    <a:lumMod val="50000"/>
                  </a:srgbClr>
                </a:solidFill>
                <a:effectLst/>
                <a:uLnTx/>
                <a:uFillTx/>
                <a:ea typeface="+mj-ea"/>
                <a:cs typeface="+mj-cs"/>
              </a:rPr>
              <a:t>(please see </a:t>
            </a:r>
            <a:r>
              <a:rPr kumimoji="0" lang="en-US" sz="1800" i="1" u="none" strike="noStrike" kern="1200" cap="none" spc="0" normalizeH="0" baseline="0" noProof="0" dirty="0">
                <a:ln>
                  <a:noFill/>
                </a:ln>
                <a:solidFill>
                  <a:srgbClr val="3691AA">
                    <a:lumMod val="50000"/>
                  </a:srgbClr>
                </a:solidFill>
                <a:effectLst/>
                <a:uLnTx/>
                <a:uFillTx/>
                <a:ea typeface="+mj-ea"/>
                <a:cs typeface="+mj-cs"/>
                <a:hlinkClick r:id="rId2"/>
              </a:rPr>
              <a:t>cluboceanvillas1.org </a:t>
            </a:r>
            <a:r>
              <a:rPr kumimoji="0" lang="en-US" sz="1800" i="1" u="none" strike="noStrike" kern="1200" cap="none" spc="0" normalizeH="0" baseline="0" noProof="0" dirty="0">
                <a:ln>
                  <a:noFill/>
                </a:ln>
                <a:solidFill>
                  <a:srgbClr val="3691AA">
                    <a:lumMod val="50000"/>
                  </a:srgbClr>
                </a:solidFill>
                <a:effectLst/>
                <a:uLnTx/>
                <a:uFillTx/>
                <a:ea typeface="+mj-ea"/>
                <a:cs typeface="+mj-cs"/>
              </a:rPr>
              <a:t>f0r contact information)</a:t>
            </a:r>
            <a:endParaRPr lang="en-US" sz="2400" i="1" dirty="0"/>
          </a:p>
        </p:txBody>
      </p:sp>
      <p:sp>
        <p:nvSpPr>
          <p:cNvPr id="3" name="Content Placeholder 2"/>
          <p:cNvSpPr>
            <a:spLocks noGrp="1"/>
          </p:cNvSpPr>
          <p:nvPr>
            <p:ph sz="half" idx="1"/>
          </p:nvPr>
        </p:nvSpPr>
        <p:spPr>
          <a:xfrm>
            <a:off x="1562366" y="1881759"/>
            <a:ext cx="3875312" cy="3875314"/>
          </a:xfrm>
        </p:spPr>
        <p:txBody>
          <a:bodyPr>
            <a:normAutofit lnSpcReduction="10000"/>
          </a:bodyPr>
          <a:lstStyle/>
          <a:p>
            <a:endParaRPr lang="en-US" dirty="0"/>
          </a:p>
          <a:p>
            <a:r>
              <a:rPr lang="en-US" dirty="0"/>
              <a:t>We have 3 Officers and 7 Board Members. </a:t>
            </a:r>
          </a:p>
          <a:p>
            <a:r>
              <a:rPr lang="en-US" dirty="0"/>
              <a:t>Board members serve a three-year term; the Board appoints the three Officers annually.</a:t>
            </a:r>
          </a:p>
          <a:p>
            <a:r>
              <a:rPr lang="en-US" dirty="0"/>
              <a:t>Being part of the Board is a great way to meet your neighbors and get involved in our community. </a:t>
            </a:r>
          </a:p>
          <a:p>
            <a:pPr marL="45720" indent="0">
              <a:buNone/>
            </a:pPr>
            <a:r>
              <a:rPr lang="en-US" dirty="0"/>
              <a:t>  </a:t>
            </a:r>
          </a:p>
        </p:txBody>
      </p:sp>
      <p:sp>
        <p:nvSpPr>
          <p:cNvPr id="6" name="Content Placeholder 5">
            <a:extLst>
              <a:ext uri="{FF2B5EF4-FFF2-40B4-BE49-F238E27FC236}">
                <a16:creationId xmlns:a16="http://schemas.microsoft.com/office/drawing/2014/main" xmlns="" id="{213266E4-C29F-4492-9E4B-95DF2A920AC6}"/>
              </a:ext>
            </a:extLst>
          </p:cNvPr>
          <p:cNvSpPr>
            <a:spLocks noGrp="1"/>
          </p:cNvSpPr>
          <p:nvPr>
            <p:ph sz="half" idx="2"/>
          </p:nvPr>
        </p:nvSpPr>
        <p:spPr>
          <a:xfrm>
            <a:off x="6411262" y="1748300"/>
            <a:ext cx="4572000" cy="4142232"/>
          </a:xfrm>
        </p:spPr>
        <p:txBody>
          <a:bodyPr>
            <a:normAutofit lnSpcReduction="10000"/>
          </a:bodyPr>
          <a:lstStyle/>
          <a:p>
            <a:pPr marL="45720" indent="0">
              <a:buNone/>
            </a:pPr>
            <a:r>
              <a:rPr lang="en-US" sz="1800" b="1" dirty="0"/>
              <a:t>Board Members:</a:t>
            </a:r>
          </a:p>
          <a:p>
            <a:pPr marL="45720" indent="0">
              <a:buNone/>
            </a:pPr>
            <a:r>
              <a:rPr lang="en-US" sz="1800" dirty="0"/>
              <a:t>Shirley Gorwick,  Joey Camacho</a:t>
            </a:r>
            <a:br>
              <a:rPr lang="en-US" sz="1800" dirty="0"/>
            </a:br>
            <a:r>
              <a:rPr lang="en-US" sz="1800" dirty="0"/>
              <a:t>Mike Sereikis, Perry Clauser</a:t>
            </a:r>
            <a:br>
              <a:rPr lang="en-US" sz="1800" dirty="0"/>
            </a:br>
            <a:r>
              <a:rPr lang="en-US" sz="1800" dirty="0"/>
              <a:t>Keith Ludka, Paul Richter and </a:t>
            </a:r>
            <a:br>
              <a:rPr lang="en-US" sz="1800" dirty="0"/>
            </a:br>
            <a:r>
              <a:rPr lang="en-US" sz="1800" dirty="0"/>
              <a:t>John Bobel</a:t>
            </a:r>
          </a:p>
          <a:p>
            <a:pPr marL="45720" indent="0">
              <a:buNone/>
            </a:pPr>
            <a:r>
              <a:rPr lang="en-US" sz="1800" b="1" dirty="0"/>
              <a:t>Officers:</a:t>
            </a:r>
          </a:p>
          <a:p>
            <a:pPr marL="45720" indent="0">
              <a:buNone/>
            </a:pPr>
            <a:r>
              <a:rPr lang="en-US" sz="1800" dirty="0"/>
              <a:t>Mike Graves, President</a:t>
            </a:r>
            <a:br>
              <a:rPr lang="en-US" sz="1800" dirty="0"/>
            </a:br>
            <a:r>
              <a:rPr lang="en-US" sz="1800" dirty="0"/>
              <a:t>Steve Van Rees, Vice President</a:t>
            </a:r>
            <a:br>
              <a:rPr lang="en-US" sz="1800" dirty="0"/>
            </a:br>
            <a:r>
              <a:rPr lang="en-US" sz="1800" dirty="0"/>
              <a:t>Jim Russell, Secretary Treasurer</a:t>
            </a:r>
          </a:p>
          <a:p>
            <a:pPr marL="45720" indent="0">
              <a:buNone/>
            </a:pPr>
            <a:r>
              <a:rPr lang="en-US" sz="1800" b="1" dirty="0"/>
              <a:t>Property Managed by </a:t>
            </a:r>
            <a:r>
              <a:rPr lang="en-US" sz="1800" dirty="0"/>
              <a:t>Braniff Property Management and </a:t>
            </a:r>
            <a:r>
              <a:rPr lang="en-US" sz="1800" b="1" dirty="0"/>
              <a:t>Finances Managed</a:t>
            </a:r>
            <a:r>
              <a:rPr lang="en-US" sz="1800" dirty="0"/>
              <a:t> by Baker &amp; Associates</a:t>
            </a:r>
          </a:p>
        </p:txBody>
      </p:sp>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408052"/>
            <a:ext cx="9509759" cy="458724"/>
          </a:xfrm>
        </p:spPr>
        <p:txBody>
          <a:bodyPr>
            <a:normAutofit/>
          </a:bodyPr>
          <a:lstStyle/>
          <a:p>
            <a:pPr algn="ctr"/>
            <a:r>
              <a:rPr lang="en-US" sz="2400" b="1" dirty="0"/>
              <a:t>Q1: As a property owner what am I responsible for?</a:t>
            </a:r>
          </a:p>
        </p:txBody>
      </p:sp>
      <p:sp>
        <p:nvSpPr>
          <p:cNvPr id="3" name="Content Placeholder 2"/>
          <p:cNvSpPr>
            <a:spLocks noGrp="1"/>
          </p:cNvSpPr>
          <p:nvPr>
            <p:ph idx="1"/>
          </p:nvPr>
        </p:nvSpPr>
        <p:spPr>
          <a:xfrm>
            <a:off x="772883" y="1264003"/>
            <a:ext cx="10646229" cy="4329994"/>
          </a:xfrm>
        </p:spPr>
        <p:txBody>
          <a:bodyPr>
            <a:noAutofit/>
          </a:bodyPr>
          <a:lstStyle/>
          <a:p>
            <a:pPr marL="45720" indent="0">
              <a:buNone/>
            </a:pPr>
            <a:r>
              <a:rPr lang="en-US" dirty="0"/>
              <a:t>Answer 1: Living in a Condominium with shared common space and shared expenses can present challenges.* </a:t>
            </a:r>
          </a:p>
          <a:p>
            <a:r>
              <a:rPr lang="en-US" dirty="0"/>
              <a:t>The Association and unit owners both have financial and other obligations.</a:t>
            </a:r>
          </a:p>
          <a:p>
            <a:pPr lvl="1"/>
            <a:r>
              <a:rPr lang="en-US" sz="2000" dirty="0"/>
              <a:t>See Article VIII Management </a:t>
            </a:r>
          </a:p>
          <a:p>
            <a:pPr lvl="2"/>
            <a:r>
              <a:rPr lang="en-US" sz="1800" dirty="0"/>
              <a:t>Section 1: Management and Common Expenses </a:t>
            </a:r>
          </a:p>
          <a:p>
            <a:pPr lvl="2"/>
            <a:r>
              <a:rPr lang="en-US" sz="1800" dirty="0"/>
              <a:t>Section 3: Duty to Maintain</a:t>
            </a:r>
          </a:p>
          <a:p>
            <a:r>
              <a:rPr lang="en-US" dirty="0"/>
              <a:t>Our quarterly HOA fees help keep COV solvent and make our community a better place to live. (for a detailed financial report please see the COV I website.)  It is important that you promptly remit your quarterly assessments.  </a:t>
            </a:r>
          </a:p>
          <a:p>
            <a:pPr lvl="1"/>
            <a:r>
              <a:rPr lang="en-US" sz="2000" dirty="0"/>
              <a:t>See Article IX, Assessments and Carrying Charges </a:t>
            </a:r>
          </a:p>
          <a:p>
            <a:pPr marL="45720" indent="0">
              <a:buNone/>
            </a:pPr>
            <a:r>
              <a:rPr lang="en-US" b="1" i="1" dirty="0"/>
              <a:t>* Please refer to COV I By Laws (4/2021)</a:t>
            </a:r>
          </a:p>
          <a:p>
            <a:pPr marL="45720" indent="0">
              <a:buNone/>
            </a:pPr>
            <a:endParaRPr lang="en-US" dirty="0"/>
          </a:p>
          <a:p>
            <a:pPr marL="320040" lvl="1" indent="0">
              <a:buNone/>
            </a:pPr>
            <a:r>
              <a:rPr lang="en-US" sz="2000" b="1" i="1" dirty="0"/>
              <a:t> </a:t>
            </a:r>
          </a:p>
          <a:p>
            <a:pPr marL="320040" lvl="1" indent="0">
              <a:buNone/>
            </a:pPr>
            <a:endParaRPr lang="en-US" sz="2000" dirty="0"/>
          </a:p>
          <a:p>
            <a:pPr marL="45720" indent="0">
              <a:buNone/>
            </a:pPr>
            <a:endParaRPr lang="en-US" dirty="0"/>
          </a:p>
          <a:p>
            <a:endParaRPr lang="en-US" dirty="0"/>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5" y="515574"/>
            <a:ext cx="9509759" cy="458724"/>
          </a:xfrm>
        </p:spPr>
        <p:txBody>
          <a:bodyPr>
            <a:normAutofit/>
          </a:bodyPr>
          <a:lstStyle/>
          <a:p>
            <a:pPr algn="ctr"/>
            <a:r>
              <a:rPr lang="en-US" sz="2400" b="1" dirty="0"/>
              <a:t>Q1: As a property owner what am I responsible for?</a:t>
            </a:r>
          </a:p>
        </p:txBody>
      </p:sp>
      <p:sp>
        <p:nvSpPr>
          <p:cNvPr id="3" name="Content Placeholder 2"/>
          <p:cNvSpPr>
            <a:spLocks noGrp="1"/>
          </p:cNvSpPr>
          <p:nvPr>
            <p:ph idx="1"/>
          </p:nvPr>
        </p:nvSpPr>
        <p:spPr>
          <a:xfrm>
            <a:off x="772879" y="1264003"/>
            <a:ext cx="10646229" cy="4329994"/>
          </a:xfrm>
        </p:spPr>
        <p:txBody>
          <a:bodyPr>
            <a:noAutofit/>
          </a:bodyPr>
          <a:lstStyle/>
          <a:p>
            <a:pPr marL="45720" indent="0">
              <a:buNone/>
            </a:pPr>
            <a:r>
              <a:rPr lang="en-US" dirty="0"/>
              <a:t>Answer 1 (continued): Living in a Condominium with shared common space and shared expenses can present challenges.* </a:t>
            </a:r>
          </a:p>
          <a:p>
            <a:r>
              <a:rPr lang="en-US" dirty="0"/>
              <a:t>Some of us call COV I our primary home and many others, our summer home.  We all want a clean safe environment to live and visit, so it is our responsibility to keep our homes and outdoor space kept up and clean. </a:t>
            </a:r>
          </a:p>
          <a:p>
            <a:pPr lvl="1"/>
            <a:r>
              <a:rPr lang="en-US" sz="2000" dirty="0"/>
              <a:t>See Article VIII Management</a:t>
            </a:r>
          </a:p>
          <a:p>
            <a:pPr lvl="2"/>
            <a:r>
              <a:rPr lang="en-US" sz="1800" dirty="0"/>
              <a:t>Section 3: Duty to Maintain</a:t>
            </a:r>
          </a:p>
          <a:p>
            <a:pPr lvl="2"/>
            <a:r>
              <a:rPr lang="en-US" sz="1800" dirty="0"/>
              <a:t>Section 4: Windows and Doors</a:t>
            </a:r>
          </a:p>
          <a:p>
            <a:pPr lvl="2"/>
            <a:r>
              <a:rPr lang="en-US" sz="1800" dirty="0"/>
              <a:t>Section 5: Access at Reasonable Times </a:t>
            </a:r>
          </a:p>
          <a:p>
            <a:pPr marL="45720" indent="0">
              <a:buNone/>
            </a:pPr>
            <a:r>
              <a:rPr lang="en-US" b="1" i="1" dirty="0"/>
              <a:t>* Please refer to COV I By Laws (4/2021)</a:t>
            </a:r>
          </a:p>
          <a:p>
            <a:pPr marL="45720" indent="0">
              <a:buNone/>
            </a:pPr>
            <a:endParaRPr lang="en-US" dirty="0"/>
          </a:p>
          <a:p>
            <a:pPr marL="320040" lvl="1" indent="0">
              <a:buNone/>
            </a:pPr>
            <a:r>
              <a:rPr lang="en-US" sz="2000" b="1" i="1" dirty="0"/>
              <a:t> </a:t>
            </a:r>
          </a:p>
          <a:p>
            <a:pPr marL="320040" lvl="1" indent="0">
              <a:buNone/>
            </a:pPr>
            <a:endParaRPr lang="en-US" sz="2000" dirty="0"/>
          </a:p>
          <a:p>
            <a:pPr marL="45720" indent="0">
              <a:buNone/>
            </a:pPr>
            <a:endParaRPr lang="en-US" dirty="0"/>
          </a:p>
          <a:p>
            <a:endParaRPr lang="en-US" dirty="0"/>
          </a:p>
        </p:txBody>
      </p:sp>
    </p:spTree>
    <p:extLst>
      <p:ext uri="{BB962C8B-B14F-4D97-AF65-F5344CB8AC3E}">
        <p14:creationId xmlns:p14="http://schemas.microsoft.com/office/powerpoint/2010/main" val="267646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005" y="484632"/>
            <a:ext cx="9509759" cy="542063"/>
          </a:xfrm>
        </p:spPr>
        <p:txBody>
          <a:bodyPr>
            <a:normAutofit fontScale="90000"/>
          </a:bodyPr>
          <a:lstStyle/>
          <a:p>
            <a:pPr algn="ctr"/>
            <a:r>
              <a:rPr lang="en-US" sz="2700" b="1" dirty="0"/>
              <a:t/>
            </a:r>
            <a:br>
              <a:rPr lang="en-US" sz="2700" b="1" dirty="0"/>
            </a:br>
            <a:r>
              <a:rPr lang="en-US" sz="2700" b="1" dirty="0"/>
              <a:t/>
            </a:r>
            <a:br>
              <a:rPr lang="en-US" sz="2700" b="1" dirty="0"/>
            </a:br>
            <a:r>
              <a:rPr lang="en-US" sz="2700" b="1" dirty="0"/>
              <a:t/>
            </a:r>
            <a:br>
              <a:rPr lang="en-US" sz="2700" b="1" dirty="0"/>
            </a:br>
            <a:r>
              <a:rPr lang="en-US" sz="2700" b="1" dirty="0"/>
              <a:t>Q1: As a property owner what am I responsible for?*</a:t>
            </a:r>
          </a:p>
        </p:txBody>
      </p:sp>
      <p:sp>
        <p:nvSpPr>
          <p:cNvPr id="3" name="Content Placeholder 2"/>
          <p:cNvSpPr>
            <a:spLocks noGrp="1"/>
          </p:cNvSpPr>
          <p:nvPr>
            <p:ph idx="1"/>
          </p:nvPr>
        </p:nvSpPr>
        <p:spPr>
          <a:xfrm>
            <a:off x="772885" y="1224352"/>
            <a:ext cx="10646229" cy="5028057"/>
          </a:xfrm>
        </p:spPr>
        <p:txBody>
          <a:bodyPr>
            <a:normAutofit/>
          </a:bodyPr>
          <a:lstStyle/>
          <a:p>
            <a:r>
              <a:rPr lang="en-US" sz="1700" dirty="0"/>
              <a:t>Answer 1 (continued):  Broadly described*, </a:t>
            </a:r>
          </a:p>
          <a:p>
            <a:pPr lvl="1"/>
            <a:r>
              <a:rPr lang="en-US" sz="1700" dirty="0"/>
              <a:t>The Association is responsible for all “common expenses” including water usage, sewage, garbage, insurance, management/accounting, legal services and maintenance, repair and replacement of “common elements.”   </a:t>
            </a:r>
          </a:p>
          <a:p>
            <a:pPr lvl="2"/>
            <a:r>
              <a:rPr lang="en-US" sz="1700" dirty="0"/>
              <a:t>See Article VIII Management, Sections 1, 2, 5, 6 and 7.</a:t>
            </a:r>
          </a:p>
          <a:p>
            <a:pPr lvl="1"/>
            <a:r>
              <a:rPr lang="en-US" sz="1700" dirty="0"/>
              <a:t>Owners are responsible for the cost of water drainage (sinks and commodes), maintenance, repair and replacement of  their own condominium including limited common elements such as the patios, decks, fences fence doors/locks and common dividing walls. </a:t>
            </a:r>
          </a:p>
          <a:p>
            <a:pPr lvl="1"/>
            <a:r>
              <a:rPr lang="en-US" sz="1700" dirty="0"/>
              <a:t>In addition, </a:t>
            </a:r>
            <a:r>
              <a:rPr lang="en-US" sz="1700" i="1" dirty="0"/>
              <a:t>owners and their tenants</a:t>
            </a:r>
            <a:r>
              <a:rPr lang="en-US" sz="1700" dirty="0"/>
              <a:t> may be held responsible for repair and replacement of “common elements” and elements of other condominium units that are damaged as a result of an owner's failure to maintain, repair or replace elements that are their responsibility. For example, an owner may be held responsible for the costs of repairing or replacing damage done to common structural elements or other condominium units due to their failure to properly maintain, repair or replace, for example, windows, sliding glass doors, sinks, toilet,  HVAC equipment and other elements as specified in the COV I By Laws.  Please see a COV I web page for a brief description of an owner’s liabilities.**</a:t>
            </a:r>
          </a:p>
          <a:p>
            <a:pPr lvl="2"/>
            <a:r>
              <a:rPr lang="en-US" sz="1500" dirty="0"/>
              <a:t>Article VIII Management, Section 3, 4, 5, 6, and 7.   </a:t>
            </a:r>
          </a:p>
          <a:p>
            <a:pPr marL="45720" indent="0">
              <a:buNone/>
            </a:pPr>
            <a:r>
              <a:rPr lang="en-US" b="1" i="1" dirty="0"/>
              <a:t>* Please refer to COV I By Laws (4/2021)  ** COV I General Documents</a:t>
            </a:r>
          </a:p>
          <a:p>
            <a:endParaRPr lang="en-US" sz="2800" dirty="0"/>
          </a:p>
          <a:p>
            <a:endParaRPr lang="en-US" sz="2800" dirty="0"/>
          </a:p>
        </p:txBody>
      </p:sp>
    </p:spTree>
    <p:extLst>
      <p:ext uri="{BB962C8B-B14F-4D97-AF65-F5344CB8AC3E}">
        <p14:creationId xmlns:p14="http://schemas.microsoft.com/office/powerpoint/2010/main" val="133601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BF18A-DDA4-42F0-9047-1838992465A0}"/>
              </a:ext>
            </a:extLst>
          </p:cNvPr>
          <p:cNvSpPr>
            <a:spLocks noGrp="1"/>
          </p:cNvSpPr>
          <p:nvPr>
            <p:ph type="title"/>
          </p:nvPr>
        </p:nvSpPr>
        <p:spPr>
          <a:xfrm>
            <a:off x="1341120" y="312801"/>
            <a:ext cx="9509759" cy="1088136"/>
          </a:xfrm>
        </p:spPr>
        <p:txBody>
          <a:bodyPr>
            <a:normAutofit/>
          </a:bodyPr>
          <a:lstStyle/>
          <a:p>
            <a:pPr algn="ctr"/>
            <a:r>
              <a:rPr lang="en-US" sz="2400" b="1" dirty="0"/>
              <a:t>Q2: What rules and restrictions must</a:t>
            </a:r>
            <a:br>
              <a:rPr lang="en-US" sz="2400" b="1" dirty="0"/>
            </a:br>
            <a:r>
              <a:rPr lang="en-US" sz="2400" b="1" dirty="0"/>
              <a:t> we all abide by?</a:t>
            </a:r>
          </a:p>
        </p:txBody>
      </p:sp>
      <p:sp>
        <p:nvSpPr>
          <p:cNvPr id="3" name="Content Placeholder 2">
            <a:extLst>
              <a:ext uri="{FF2B5EF4-FFF2-40B4-BE49-F238E27FC236}">
                <a16:creationId xmlns:a16="http://schemas.microsoft.com/office/drawing/2014/main" xmlns="" id="{0FE07BBB-BC6F-4757-955D-8FE81CDBC9CC}"/>
              </a:ext>
            </a:extLst>
          </p:cNvPr>
          <p:cNvSpPr>
            <a:spLocks noGrp="1"/>
          </p:cNvSpPr>
          <p:nvPr>
            <p:ph idx="1"/>
          </p:nvPr>
        </p:nvSpPr>
        <p:spPr>
          <a:xfrm>
            <a:off x="1341119" y="1553718"/>
            <a:ext cx="9509760" cy="4142232"/>
          </a:xfrm>
        </p:spPr>
        <p:txBody>
          <a:bodyPr>
            <a:normAutofit fontScale="62500" lnSpcReduction="20000"/>
          </a:bodyPr>
          <a:lstStyle/>
          <a:p>
            <a:pPr marL="45720" indent="0">
              <a:buNone/>
            </a:pPr>
            <a:r>
              <a:rPr lang="en-US" sz="3800" dirty="0"/>
              <a:t>Answer 2: Broadly described,  we are all neighbors, and we are all well served by being considerate of our neighbors.* </a:t>
            </a:r>
          </a:p>
          <a:p>
            <a:r>
              <a:rPr lang="en-US" sz="3800" dirty="0"/>
              <a:t>Article X, Restrictions and Rules </a:t>
            </a:r>
          </a:p>
          <a:p>
            <a:pPr lvl="1"/>
            <a:r>
              <a:rPr lang="en-US" sz="3800" dirty="0"/>
              <a:t>Sections 1, 2 and 3 detail the specific rules and regulations which all unit owners need to be aware of and follow including penalties for non-adherence. </a:t>
            </a:r>
          </a:p>
          <a:p>
            <a:pPr marL="45720" indent="0">
              <a:buNone/>
            </a:pPr>
            <a:endParaRPr lang="en-US" sz="2400" dirty="0"/>
          </a:p>
          <a:p>
            <a:pPr marL="45720" indent="0">
              <a:buNone/>
            </a:pPr>
            <a:endParaRPr lang="en-US" sz="2400" dirty="0"/>
          </a:p>
          <a:p>
            <a:pPr marL="45720" indent="0">
              <a:buNone/>
            </a:pPr>
            <a:endParaRPr lang="en-US" sz="2400" dirty="0"/>
          </a:p>
          <a:p>
            <a:pPr marL="45720" indent="0">
              <a:buNone/>
            </a:pPr>
            <a:endParaRPr lang="en-US" sz="2400" dirty="0"/>
          </a:p>
          <a:p>
            <a:pPr marL="45720" indent="0">
              <a:buNone/>
            </a:pPr>
            <a:r>
              <a:rPr lang="en-US" sz="2900" dirty="0"/>
              <a:t>*</a:t>
            </a:r>
            <a:r>
              <a:rPr lang="en-US" sz="2900" b="1" i="1" dirty="0"/>
              <a:t> Please refer to COV I By Laws (4/2021)</a:t>
            </a:r>
          </a:p>
          <a:p>
            <a:pPr marL="45720" indent="0">
              <a:buNone/>
            </a:pPr>
            <a:endParaRPr lang="en-US" sz="2400" dirty="0"/>
          </a:p>
        </p:txBody>
      </p:sp>
    </p:spTree>
    <p:extLst>
      <p:ext uri="{BB962C8B-B14F-4D97-AF65-F5344CB8AC3E}">
        <p14:creationId xmlns:p14="http://schemas.microsoft.com/office/powerpoint/2010/main" val="42923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Q3: What do I need to do when I need to make changes to my unit?* </a:t>
            </a:r>
          </a:p>
        </p:txBody>
      </p:sp>
      <p:sp>
        <p:nvSpPr>
          <p:cNvPr id="3" name="Content Placeholder 2"/>
          <p:cNvSpPr>
            <a:spLocks noGrp="1"/>
          </p:cNvSpPr>
          <p:nvPr>
            <p:ph idx="1"/>
          </p:nvPr>
        </p:nvSpPr>
        <p:spPr>
          <a:xfrm>
            <a:off x="498021" y="1439036"/>
            <a:ext cx="11208204" cy="4914139"/>
          </a:xfrm>
        </p:spPr>
        <p:txBody>
          <a:bodyPr>
            <a:normAutofit lnSpcReduction="10000"/>
          </a:bodyPr>
          <a:lstStyle/>
          <a:p>
            <a:pPr marL="45720" indent="0">
              <a:buNone/>
            </a:pPr>
            <a:r>
              <a:rPr lang="en-US" dirty="0"/>
              <a:t>Answer 3: We share our units – including limited common elements- with our neighbors and are required to be mindful of the potential impact of repairs, maintenance and replacement we wish to make on our community. </a:t>
            </a:r>
          </a:p>
          <a:p>
            <a:r>
              <a:rPr lang="en-US" dirty="0"/>
              <a:t>Article Xi, Architectural Control, describes the process that owners </a:t>
            </a:r>
            <a:r>
              <a:rPr lang="en-US" b="1" dirty="0"/>
              <a:t>must use</a:t>
            </a:r>
            <a:r>
              <a:rPr lang="en-US" dirty="0"/>
              <a:t> when repairing, maintaining and replacing your condominium unit.  To support these procedures, please remember, submit and gain the approval of your request  to the Architectural Committee before initiating any work.  Please note: </a:t>
            </a:r>
          </a:p>
          <a:p>
            <a:pPr lvl="1"/>
            <a:r>
              <a:rPr lang="en-US" dirty="0"/>
              <a:t>To protect our property and our neighbors, please only use qualified, licensed and fully insured professionals, </a:t>
            </a:r>
          </a:p>
          <a:p>
            <a:pPr lvl="1"/>
            <a:r>
              <a:rPr lang="en-US" dirty="0"/>
              <a:t>Adhere to all COV I color and material standards (see COV I Website),</a:t>
            </a:r>
          </a:p>
          <a:p>
            <a:pPr lvl="1"/>
            <a:r>
              <a:rPr lang="en-US" dirty="0"/>
              <a:t>Obtain all necessary Ocean City building permits, </a:t>
            </a:r>
          </a:p>
          <a:p>
            <a:pPr lvl="1"/>
            <a:r>
              <a:rPr lang="en-US" dirty="0"/>
              <a:t>You will be held responsible for damage done to the Association’s and other Unit owner’s property if the repairs/replacement are determined to be the cause of the damage to Association property, and  </a:t>
            </a:r>
          </a:p>
          <a:p>
            <a:pPr lvl="1"/>
            <a:r>
              <a:rPr lang="en-US" dirty="0"/>
              <a:t>Today’s building codes may differ from those in 1983 when our units were constructed, so you may have to bring certain elements of you project up to code as part of your approved project.  </a:t>
            </a:r>
          </a:p>
          <a:p>
            <a:pPr marL="45720" indent="0">
              <a:buNone/>
            </a:pPr>
            <a:r>
              <a:rPr lang="en-US" b="1" i="1" dirty="0"/>
              <a:t>* Please refer to COV I By Laws (4/2021)</a:t>
            </a:r>
          </a:p>
          <a:p>
            <a:endParaRPr lang="en-US" dirty="0"/>
          </a:p>
        </p:txBody>
      </p:sp>
    </p:spTree>
    <p:extLst>
      <p:ext uri="{BB962C8B-B14F-4D97-AF65-F5344CB8AC3E}">
        <p14:creationId xmlns:p14="http://schemas.microsoft.com/office/powerpoint/2010/main" val="142186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 I By-Laws</a:t>
            </a:r>
          </a:p>
        </p:txBody>
      </p:sp>
      <p:sp>
        <p:nvSpPr>
          <p:cNvPr id="4" name="Text Placeholder 3"/>
          <p:cNvSpPr>
            <a:spLocks noGrp="1"/>
          </p:cNvSpPr>
          <p:nvPr>
            <p:ph type="body" sz="half" idx="2"/>
          </p:nvPr>
        </p:nvSpPr>
        <p:spPr/>
        <p:txBody>
          <a:bodyPr/>
          <a:lstStyle/>
          <a:p>
            <a:r>
              <a:rPr lang="en-US" dirty="0"/>
              <a:t>Please see </a:t>
            </a:r>
            <a:r>
              <a:rPr lang="en-US" dirty="0">
                <a:hlinkClick r:id="rId2"/>
              </a:rPr>
              <a:t>full version of COV I By-Laws </a:t>
            </a:r>
            <a:r>
              <a:rPr lang="en-US" dirty="0"/>
              <a:t>for further information. </a:t>
            </a:r>
          </a:p>
        </p:txBody>
      </p:sp>
      <p:pic>
        <p:nvPicPr>
          <p:cNvPr id="8" name="Picture 7" descr="A sign on a brick wall&#10;&#10;Description automatically generated with medium confidence">
            <a:extLst>
              <a:ext uri="{FF2B5EF4-FFF2-40B4-BE49-F238E27FC236}">
                <a16:creationId xmlns:a16="http://schemas.microsoft.com/office/drawing/2014/main" xmlns="" id="{F17AEA4D-9D72-417D-86DF-F1680325EDAB}"/>
              </a:ext>
            </a:extLst>
          </p:cNvPr>
          <p:cNvPicPr>
            <a:picLocks noChangeAspect="1"/>
          </p:cNvPicPr>
          <p:nvPr/>
        </p:nvPicPr>
        <p:blipFill rotWithShape="1">
          <a:blip r:embed="rId3"/>
          <a:srcRect l="9649" r="14737" b="34035"/>
          <a:stretch/>
        </p:blipFill>
        <p:spPr>
          <a:xfrm>
            <a:off x="802105" y="962526"/>
            <a:ext cx="6914147" cy="4523874"/>
          </a:xfrm>
          <a:prstGeom prst="rect">
            <a:avLst/>
          </a:prstGeom>
        </p:spPr>
      </p:pic>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3690</TotalTime>
  <Words>909</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Georgia</vt:lpstr>
      <vt:lpstr>Ocean 16x9</vt:lpstr>
      <vt:lpstr>Club Ocean Villas I By-Laws: Frequently Asked Questions </vt:lpstr>
      <vt:lpstr>     Get to know your Board members &amp; Officers (please see cluboceanvillas1.org f0r contact information)</vt:lpstr>
      <vt:lpstr>Q1: As a property owner what am I responsible for?</vt:lpstr>
      <vt:lpstr>Q1: As a property owner what am I responsible for?</vt:lpstr>
      <vt:lpstr>   Q1: As a property owner what am I responsible for?*</vt:lpstr>
      <vt:lpstr>Q2: What rules and restrictions must  we all abide by?</vt:lpstr>
      <vt:lpstr>Q3: What do I need to do when I need to make changes to my unit?* </vt:lpstr>
      <vt:lpstr>COV I By-Laws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Ocean Villas By-laws</dc:title>
  <dc:creator>Charlene</dc:creator>
  <cp:lastModifiedBy>Beth Russell</cp:lastModifiedBy>
  <cp:revision>63</cp:revision>
  <dcterms:created xsi:type="dcterms:W3CDTF">2020-12-20T15:15:57Z</dcterms:created>
  <dcterms:modified xsi:type="dcterms:W3CDTF">2021-04-21T14:43:40Z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